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547" r:id="rId5"/>
    <p:sldId id="496" r:id="rId7"/>
    <p:sldId id="508" r:id="rId8"/>
    <p:sldId id="525" r:id="rId9"/>
    <p:sldId id="594" r:id="rId10"/>
    <p:sldId id="520" r:id="rId11"/>
    <p:sldId id="604" r:id="rId12"/>
    <p:sldId id="597" r:id="rId13"/>
    <p:sldId id="500" r:id="rId14"/>
    <p:sldId id="550" r:id="rId15"/>
    <p:sldId id="551" r:id="rId16"/>
    <p:sldId id="553" r:id="rId17"/>
    <p:sldId id="601" r:id="rId18"/>
    <p:sldId id="605" r:id="rId19"/>
    <p:sldId id="615" r:id="rId20"/>
    <p:sldId id="606" r:id="rId21"/>
    <p:sldId id="612" r:id="rId22"/>
    <p:sldId id="607" r:id="rId23"/>
    <p:sldId id="614" r:id="rId24"/>
    <p:sldId id="608" r:id="rId25"/>
    <p:sldId id="609" r:id="rId26"/>
    <p:sldId id="610" r:id="rId27"/>
    <p:sldId id="557" r:id="rId28"/>
    <p:sldId id="560" r:id="rId29"/>
    <p:sldId id="561" r:id="rId30"/>
    <p:sldId id="587" r:id="rId31"/>
    <p:sldId id="611" r:id="rId32"/>
    <p:sldId id="26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D1A9-478B-41ED-9866-E381DF816B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A800-6726-4758-8710-067720462B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Although Deep Learning models have show their power in NLU, these models still require abundant labeled training data.</a:t>
            </a:r>
            <a:endParaRPr lang="en-US" altLang="zh-CN"/>
          </a:p>
          <a:p>
            <a:r>
              <a:rPr lang="en-US" altLang="zh-CN"/>
              <a:t>But for new domains, there are only a few samples. Thus, fewshot learning(Fei-Fei et al., 2006; Lake et al., 2015; Vinyals et al., 2016) has received more and more attention in rencent years (Fritzler et a;., 2019; Geng et al., 2019; Hou et al., 2020). These approaches extract transferable knowledge among  old domains and transferred to new domains quickly with few examples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Although Deep Learning models have show their power in NLU, these models still require abundant labeled training data.</a:t>
            </a:r>
            <a:endParaRPr lang="en-US" altLang="zh-CN"/>
          </a:p>
          <a:p>
            <a:r>
              <a:rPr lang="en-US" altLang="zh-CN"/>
              <a:t>But for new domains, there are only a few samples. Thus, fewshot learning(Fei-Fei et al., 2006; Lake et al., 2015; Vinyals et al., 2016) has received more and more attention in rencent years (Fritzler et a;., 2019; Geng et al., 2019; Hou et al., 2020). These approaches extract transferable knowledge among  old domains and transferred to new domains quickly with few examples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Although Deep Learning models have show their power in NLU, these models still require abundant labeled training data.</a:t>
            </a:r>
            <a:endParaRPr lang="en-US" altLang="zh-CN"/>
          </a:p>
          <a:p>
            <a:r>
              <a:rPr lang="en-US" altLang="zh-CN"/>
              <a:t>But for new domains, there are only a few samples. Thus, fewshot learning(Fei-Fei et al., 2006; Lake et al., 2015; Vinyals et al., 2016) has received more and more attention in rencent years (Fritzler et a;., 2019; Geng et al., 2019; Hou et al., 2020). These approaches extract transferable knowledge among  old domains and transferred to new domains quickly with few examples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Although Deep Learning models have show their power in NLU, these models still require abundant labeled training data.</a:t>
            </a:r>
            <a:endParaRPr lang="en-US" altLang="zh-CN"/>
          </a:p>
          <a:p>
            <a:r>
              <a:rPr lang="en-US" altLang="zh-CN"/>
              <a:t>But for new domains, there are only a few samples. Thus, fewshot learning(Fei-Fei et al., 2006; Lake et al., 2015; Vinyals et al., 2016) has received more and more attention in rencent years (Fritzler et a;., 2019; Geng et al., 2019; Hou et al., 2020). These approaches extract transferable knowledge among  old domains and transferred to new domains quickly with few examples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Although Deep Learning models have show their power in NLU, these models still require abundant labeled training data.</a:t>
            </a:r>
            <a:endParaRPr lang="en-US" altLang="zh-CN"/>
          </a:p>
          <a:p>
            <a:r>
              <a:rPr lang="en-US" altLang="zh-CN"/>
              <a:t>But for new domains, there are only a few samples. Thus, fewshot learning(Fei-Fei et al., 2006; Lake et al., 2015; Vinyals et al., 2016) has received more and more attention in rencent years (Fritzler et a;., 2019; Geng et al., 2019; Hou et al., 2020). These approaches extract transferable knowledge among  old domains and transferred to new domains quickly with few examples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Although Deep Learning models have show their power in NLU, these models still require abundant labeled training data.</a:t>
            </a:r>
            <a:endParaRPr lang="en-US" altLang="zh-CN"/>
          </a:p>
          <a:p>
            <a:r>
              <a:rPr lang="en-US" altLang="zh-CN"/>
              <a:t>But for new domains, there are only a few samples. Thus, fewshot learning(Fei-Fei et al., 2006; Lake et al., 2015; Vinyals et al., 2016) has received more and more attention in rencent years (Fritzler et a;., 2019; Geng et al., 2019; Hou et al., 2020). These approaches extract transferable knowledge among  old domains and transferred to new domains quickly with few examples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Although Deep Learning models have show their power in NLU, these models still require abundant labeled training data.</a:t>
            </a:r>
            <a:endParaRPr lang="en-US" altLang="zh-CN"/>
          </a:p>
          <a:p>
            <a:r>
              <a:rPr lang="en-US" altLang="zh-CN"/>
              <a:t>But for new domains, there are only a few samples. Thus, fewshot learning(Fei-Fei et al., 2006; Lake et al., 2015; Vinyals et al., 2016) has received more and more attention in rencent years (Fritzler et a;., 2019; Geng et al., 2019; Hou et al., 2020). These approaches extract transferable knowledge among  old domains and transferred to new domains quickly with few examples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Although Deep Learning models have show their power in NLU, these models still require abundant labeled training data.</a:t>
            </a:r>
            <a:endParaRPr lang="en-US" altLang="zh-CN"/>
          </a:p>
          <a:p>
            <a:r>
              <a:rPr lang="en-US" altLang="zh-CN"/>
              <a:t>But for new domains, there are only a few samples. Thus, fewshot learning(Fei-Fei et al., 2006; Lake et al., 2015; Vinyals et al., 2016) has received more and more attention in rencent years (Fritzler et a;., 2019; Geng et al., 2019; Hou et al., 2020). These approaches extract transferable knowledge among  old domains and transferred to new domains quickly with few examples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8" y="0"/>
            <a:ext cx="1529277" cy="1127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74198" y="1225118"/>
            <a:ext cx="68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4198" y="1225118"/>
            <a:ext cx="686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Week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35225" y="1502512"/>
            <a:ext cx="6481744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建议交流与改进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任务汇报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文献解读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知识分享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趋势分析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报告框架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56483" y="5442347"/>
            <a:ext cx="160685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en-US" sz="24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29277" cy="1127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341" y="315005"/>
            <a:ext cx="335309" cy="2118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2369" y="178480"/>
            <a:ext cx="10515600" cy="795338"/>
          </a:xfrm>
        </p:spPr>
        <p:txBody>
          <a:bodyPr>
            <a:normAutofit/>
          </a:bodyPr>
          <a:lstStyle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207356"/>
            <a:ext cx="12192000" cy="65064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50000">
                <a:schemeClr val="tx1">
                  <a:lumMod val="95000"/>
                  <a:lumOff val="5000"/>
                  <a:alpha val="8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人工智能研究所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685756" y="6266370"/>
            <a:ext cx="1033639" cy="545083"/>
          </a:xfrm>
          <a:prstGeom prst="rect">
            <a:avLst/>
          </a:prstGeom>
        </p:spPr>
      </p:pic>
      <p:sp>
        <p:nvSpPr>
          <p:cNvPr id="11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369" y="825623"/>
            <a:ext cx="9197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E82A-BAB8-4871-9018-93C6073C50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7085" y="1705610"/>
            <a:ext cx="10628630" cy="752475"/>
          </a:xfrm>
        </p:spPr>
        <p:txBody>
          <a:bodyPr>
            <a:noAutofit/>
          </a:bodyPr>
          <a:lstStyle/>
          <a:p>
            <a:r>
              <a:rPr lang="en-US" altLang="zh-CN" sz="5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Seminar Research</a:t>
            </a:r>
            <a:endParaRPr lang="en-US" altLang="zh-CN" sz="5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90270"/>
            <a:ext cx="9144000" cy="2550459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汇报人：袁尤良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2021/06/16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2242185"/>
            <a:ext cx="5200650" cy="1857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870" y="1824355"/>
            <a:ext cx="3355975" cy="2847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46375" y="4810125"/>
            <a:ext cx="6483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如果能够将语音中相对文字的冗余信息去除掉，是否会对两个模态的融合更加友好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标题 7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Prosody的相关研究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9365" y="1119505"/>
            <a:ext cx="6754495" cy="18053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005" y="5479415"/>
            <a:ext cx="4274820" cy="685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65" y="3521710"/>
            <a:ext cx="5113020" cy="1123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37050" y="5243195"/>
            <a:ext cx="3324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提出了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Prosody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的概念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提出了一些简单的评价指标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标题 7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Prosody的相关研究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9085" y="974090"/>
            <a:ext cx="5021580" cy="5151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775" y="2170430"/>
            <a:ext cx="2644140" cy="3116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17765" y="5287010"/>
            <a:ext cx="20421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Reference Encoder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标题 7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Prosody的相关研究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6970" y="82550"/>
            <a:ext cx="5798185" cy="1652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85" y="974090"/>
            <a:ext cx="4145280" cy="647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77720" y="1863090"/>
            <a:ext cx="847280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Factorizes the prosody embedding with several global style tokens(GST)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151" b="24962"/>
          <a:stretch>
            <a:fillRect/>
          </a:stretch>
        </p:blipFill>
        <p:spPr>
          <a:xfrm>
            <a:off x="765175" y="2646680"/>
            <a:ext cx="10718165" cy="316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6670" y="2348865"/>
            <a:ext cx="5982970" cy="358203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标题 7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Prosody的相关研究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25" y="0"/>
            <a:ext cx="6175375" cy="1476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740" y="1394460"/>
            <a:ext cx="1264920" cy="457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99820" y="889635"/>
            <a:ext cx="823658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Fine-grained control of the speaking style of synthesized speech.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Extract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rame-level prosody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information and uses an attention module to align it with each phoneme encodings.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88820" y="2072005"/>
            <a:ext cx="60509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实验结果：不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work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原因分析：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数据集的大小问题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数据的不纯净（语音合成中使用的音频更加干净）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Prosody embedding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的维度问题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87855" y="2067560"/>
            <a:ext cx="49053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Introduction of Audio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Prosody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Speech Semantic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Work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825" y="123190"/>
            <a:ext cx="7400290" cy="18256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5" y="2740025"/>
            <a:ext cx="4381500" cy="3181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15" y="1638935"/>
            <a:ext cx="1133475" cy="400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55" y="2256790"/>
            <a:ext cx="3599815" cy="36645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92810" y="2084705"/>
            <a:ext cx="249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frame level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MLM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2121535"/>
            <a:ext cx="4924425" cy="3238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5" y="1070610"/>
            <a:ext cx="4392930" cy="871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80" y="1070610"/>
            <a:ext cx="4516120" cy="1327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575" y="2790825"/>
            <a:ext cx="4721225" cy="27108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1745" y="1304925"/>
            <a:ext cx="4998085" cy="1311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15" y="3169920"/>
            <a:ext cx="5808345" cy="19094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87855" y="2067560"/>
            <a:ext cx="49053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Introduction of Audio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Prosody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Speech Semantic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Work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0110" y="178435"/>
            <a:ext cx="5393690" cy="1432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935" y="1865630"/>
            <a:ext cx="4317365" cy="17545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10" y="1301115"/>
            <a:ext cx="3746500" cy="2159000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7008495" y="1808480"/>
            <a:ext cx="1581785" cy="6965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2" idx="1"/>
          </p:cNvCxnSpPr>
          <p:nvPr/>
        </p:nvCxnSpPr>
        <p:spPr>
          <a:xfrm flipH="1">
            <a:off x="4681855" y="2157095"/>
            <a:ext cx="2326640" cy="560705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90" y="3910965"/>
            <a:ext cx="3557905" cy="237236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>
            <a:off x="5014595" y="2914650"/>
            <a:ext cx="2163445" cy="1581785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960" y="4020185"/>
            <a:ext cx="3970655" cy="226314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H="1">
            <a:off x="9276080" y="2987040"/>
            <a:ext cx="202565" cy="959485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59585" y="1323975"/>
            <a:ext cx="71247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两种思路：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不依赖文字，将帧看成单位，利用大量语音语料预训练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先转换成文字，然后利用强制对齐将语音分片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59585" y="3011805"/>
            <a:ext cx="916622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我们的目的：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语音可以有不同于文字的更丰富的信息，因此如果能够得到有语义的语音将大有可为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难点：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想到达到上述目标，意味着我们的模型需要有很强的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invariance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的能力，这个似乎很难达到，哪怕是安静环境下的语音识别在面对丰富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prosody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的语音也力有不逮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8540" y="1831975"/>
            <a:ext cx="4789170" cy="3193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21725" y="1555750"/>
            <a:ext cx="136461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switch code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6325" t="36252" r="5021" b="27008"/>
          <a:stretch>
            <a:fillRect/>
          </a:stretch>
        </p:blipFill>
        <p:spPr>
          <a:xfrm>
            <a:off x="6965315" y="2613660"/>
            <a:ext cx="4877435" cy="14814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8360" y="1114425"/>
            <a:ext cx="10637520" cy="6323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实验：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数据集：中文aidatatang_200zh（一个语音识别的数据集）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任务：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 Language Model Task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模型结构： 利用一个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充当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的语音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 layer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，逐步提升语音替换文字的比例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效果：不如用拼音，远达不到期望中的让语音带上语义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分析：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audio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在这里有局限性？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本任务已经做了很多简化，在实际情况可能会存在以下问题：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657350" lvl="3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语音识别出错，导致语音切片存在问题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657350" lvl="3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现实任务往往很难有同一个人的大量数据，往往是很多人，每人一小段时间的语音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657350" lvl="3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许多时候数据会存在背景声，以及同一个词在多种环境下的不同发音，时长等，不确定能用一个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很好地学出来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87855" y="2067560"/>
            <a:ext cx="49053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Introduction of Audio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Prosody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Speech Semantic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Work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标题 7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现有语音相关多模态研究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1520" y="875030"/>
            <a:ext cx="5838190" cy="1393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5299" r="2120" b="12935"/>
          <a:stretch>
            <a:fillRect/>
          </a:stretch>
        </p:blipFill>
        <p:spPr>
          <a:xfrm>
            <a:off x="706755" y="1551940"/>
            <a:ext cx="4721225" cy="366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" y="2518410"/>
            <a:ext cx="9906000" cy="323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标题 7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现有语音相关多模态研究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" y="1806575"/>
            <a:ext cx="7332980" cy="4341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8916" r="240"/>
          <a:stretch>
            <a:fillRect/>
          </a:stretch>
        </p:blipFill>
        <p:spPr>
          <a:xfrm>
            <a:off x="7805420" y="3952875"/>
            <a:ext cx="3962400" cy="720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标题 7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现有语音相关多模态研究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4955" y="1163320"/>
            <a:ext cx="1257300" cy="220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140" y="0"/>
            <a:ext cx="5952490" cy="2149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" y="1530350"/>
            <a:ext cx="4114800" cy="2811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50" y="2056130"/>
            <a:ext cx="6294120" cy="3924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30" y="4752975"/>
            <a:ext cx="4029075" cy="78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标题 7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现有语音相关多模态研究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0" y="1205230"/>
            <a:ext cx="5407025" cy="1527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90" y="3208655"/>
            <a:ext cx="9888855" cy="22307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53320" y="2905760"/>
            <a:ext cx="183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这样的做法存在问题</a:t>
            </a:r>
            <a:endParaRPr lang="zh-CN" altLang="en-US" sz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2654" b="54824"/>
          <a:stretch>
            <a:fillRect/>
          </a:stretch>
        </p:blipFill>
        <p:spPr>
          <a:xfrm>
            <a:off x="2259965" y="334010"/>
            <a:ext cx="6920230" cy="1874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60" y="2477770"/>
            <a:ext cx="6950710" cy="2798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010" y="4672330"/>
            <a:ext cx="3221990" cy="6616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13865" y="5661025"/>
            <a:ext cx="85883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尝试从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audio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text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的融合切入做一些工作，希望搞清楚最大的问题在哪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" name="标题 10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01420" y="1629410"/>
            <a:ext cx="978916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语音方面的基本概念</a:t>
            </a:r>
            <a:b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基本概念（分帧，帧移，加窗，预加重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...)</a:t>
            </a:r>
            <a:b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</a:b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常用声学特征（语谱图，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MFCC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FBlank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PLP... )</a:t>
            </a:r>
            <a:endParaRPr lang="zh-CN" altLang="en-US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部分语音信号处理工具</a:t>
            </a:r>
            <a:b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声学特征提取软件</a:t>
            </a:r>
            <a:b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强制对齐软件</a:t>
            </a:r>
            <a:endParaRPr lang="zh-CN" altLang="en-US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标题 7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215" y="974090"/>
            <a:ext cx="7831455" cy="5001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2A6A-66B6-4137-8AA8-9452B6F6979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0575" y="1087120"/>
            <a:ext cx="7048500" cy="2225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0465" y="1303655"/>
            <a:ext cx="12719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预加重</a:t>
            </a:r>
            <a:endParaRPr lang="zh-CN" altLang="en-US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745" y="3608705"/>
            <a:ext cx="3243580" cy="22790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085" y="4333240"/>
            <a:ext cx="22726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分帧，帧移</a:t>
            </a:r>
            <a:endParaRPr lang="zh-CN" altLang="en-US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ctr" fontAlgn="auto">
              <a:lnSpc>
                <a:spcPct val="100000"/>
              </a:lnSpc>
              <a:buFont typeface="+mj-lt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20-50ms</a:t>
            </a:r>
            <a:endParaRPr lang="zh-CN" altLang="en-US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48980" y="3825240"/>
            <a:ext cx="40398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要求：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帧内平稳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包含足够多振动周期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55190" y="1386205"/>
            <a:ext cx="981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加窗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2286635"/>
            <a:ext cx="6323330" cy="3198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b="31924"/>
          <a:stretch>
            <a:fillRect/>
          </a:stretch>
        </p:blipFill>
        <p:spPr>
          <a:xfrm>
            <a:off x="6837680" y="1680845"/>
            <a:ext cx="4248150" cy="2902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9779" t="66066" r="4465"/>
          <a:stretch>
            <a:fillRect/>
          </a:stretch>
        </p:blipFill>
        <p:spPr>
          <a:xfrm>
            <a:off x="7110095" y="4583430"/>
            <a:ext cx="3975735" cy="15792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18705" y="1247775"/>
            <a:ext cx="3472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时域，频域，语谱图</a:t>
            </a:r>
            <a:endParaRPr lang="zh-CN" altLang="en-US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i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" name="标题 10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01420" y="1629410"/>
            <a:ext cx="978916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语音方面的基本概念</a:t>
            </a:r>
            <a:b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基本概念（分帧，帧移，加窗，预加重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...)</a:t>
            </a:r>
            <a:b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</a:b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常用声学特征（语谱图，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MFCC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FBlank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PLP... )</a:t>
            </a:r>
            <a:endParaRPr lang="zh-CN" altLang="en-US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部分语音信号处理工具</a:t>
            </a:r>
            <a:b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声学特征提取软件</a:t>
            </a:r>
            <a:b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强制对齐软件</a:t>
            </a:r>
            <a:endParaRPr lang="zh-CN" altLang="en-US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2DDBE1-ABE7-404F-A592-1A3E362FB0A2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9455" y="1280795"/>
            <a:ext cx="6329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声学特征提取软件：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OVAREP, LIBROSE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00000"/>
              </a:lnSpc>
              <a:buFont typeface="+mj-lt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强制对齐：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MFA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P2FA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550" y="2400935"/>
            <a:ext cx="49733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现有：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COVAREP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feature includes</a:t>
            </a:r>
            <a:r>
              <a:rPr lang="zh-CN" altLang="en-US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 Mel-frequency cepstral coefficients (MFCCs)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pitch tracking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voiced/unvoiced segmenting features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glottal source parameters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peak slope parameters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maxima dispersion quotients</a:t>
            </a:r>
            <a:endParaRPr lang="en-US" altLang="zh-CN" dirty="0" err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6295" y="1673860"/>
            <a:ext cx="3450590" cy="3760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565" y="1797050"/>
            <a:ext cx="3293110" cy="363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DBE1-ABE7-404F-A592-1A3E362FB0A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87855" y="2067560"/>
            <a:ext cx="49053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Introduction of Audio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Prosody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Speech Semantic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Work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vertOverflow="overflow" horzOverflow="overflow" vert="horz" wrap="square" numCol="1" spcCol="0" rtlCol="0" fromWordArt="0" anchor="ctr" anchorCtr="0" compatLnSpc="1">
        <a:noAutofit/>
      </a:bodyPr>
      <a:lstStyle>
        <a:defPPr lvl="0" algn="ctr">
          <a:buClrTx/>
          <a:buSzTx/>
          <a:buFontTx/>
          <a:defRPr lang="zh-CN" altLang="en-US">
            <a:sym typeface="+mn-ea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txDef>
      <a:spPr>
        <a:noFill/>
      </a:spPr>
      <a:bodyPr wrap="square" rtlCol="0">
        <a:spAutoFit/>
      </a:bodyPr>
      <a:lstStyle>
        <a:defPPr indent="0" algn="l">
          <a:lnSpc>
            <a:spcPct val="150000"/>
          </a:lnSpc>
          <a:buFont typeface="+mj-lt"/>
          <a:buNone/>
          <a:defRPr lang="en-US" altLang="zh-CN" dirty="0" smtClean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1832</Words>
  <Application>WPS 演示</Application>
  <PresentationFormat>宽屏</PresentationFormat>
  <Paragraphs>195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Times New Roman</vt:lpstr>
      <vt:lpstr>华文行楷</vt:lpstr>
      <vt:lpstr>Wingdings</vt:lpstr>
      <vt:lpstr>等线</vt:lpstr>
      <vt:lpstr>微软雅黑</vt:lpstr>
      <vt:lpstr>Arial Unicode MS</vt:lpstr>
      <vt:lpstr>等线 Light</vt:lpstr>
      <vt:lpstr>Office 主题​​</vt:lpstr>
      <vt:lpstr>Seminar Research</vt:lpstr>
      <vt:lpstr>PowerPoint 演示文稿</vt:lpstr>
      <vt:lpstr>Introduction</vt:lpstr>
      <vt:lpstr>Introduction</vt:lpstr>
      <vt:lpstr>PowerPoint 演示文稿</vt:lpstr>
      <vt:lpstr>Introduction</vt:lpstr>
      <vt:lpstr>Introduction</vt:lpstr>
      <vt:lpstr>Introduction</vt:lpstr>
      <vt:lpstr>PowerPoint 演示文稿</vt:lpstr>
      <vt:lpstr>PowerPoint 演示文稿</vt:lpstr>
      <vt:lpstr>Prosody的相关研究</vt:lpstr>
      <vt:lpstr>Prosody的相关研究</vt:lpstr>
      <vt:lpstr>Prosody的相关研究</vt:lpstr>
      <vt:lpstr>Prosody的相关研究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现有语音相关多模态研究</vt:lpstr>
      <vt:lpstr>现有语音相关多模态研究</vt:lpstr>
      <vt:lpstr>现有语音相关多模态研究</vt:lpstr>
      <vt:lpstr>现有语音相关多模态研究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尤良 袁</dc:creator>
  <cp:lastModifiedBy>种花家的鸢</cp:lastModifiedBy>
  <cp:revision>135</cp:revision>
  <dcterms:created xsi:type="dcterms:W3CDTF">2020-06-04T14:07:00Z</dcterms:created>
  <dcterms:modified xsi:type="dcterms:W3CDTF">2021-06-16T09:58:56Z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